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00"/>
    <p:restoredTop sz="85226"/>
  </p:normalViewPr>
  <p:slideViewPr>
    <p:cSldViewPr snapToGrid="0" snapToObjects="1">
      <p:cViewPr varScale="1">
        <p:scale>
          <a:sx n="65" d="100"/>
          <a:sy n="65" d="100"/>
        </p:scale>
        <p:origin x="216" y="11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5"/>
            <a:ext cx="8975652" cy="4351338"/>
          </a:xfrm>
          <a:prstGeom prst="rect">
            <a:avLst/>
          </a:prstGeom>
        </p:spPr>
        <p:txBody>
          <a:bodyPr/>
          <a:lstStyle/>
          <a:p>
            <a:r>
              <a:rPr lang="en-US" dirty="0"/>
              <a:t>We started by loading the datasets we collected from the previous stages, in order to perform exploratory data analysis, we will clean the data.</a:t>
            </a:r>
          </a:p>
          <a:p>
            <a:r>
              <a:rPr lang="en-US" sz="2800" dirty="0">
                <a:solidFill>
                  <a:schemeClr val="accent3">
                    <a:lumMod val="25000"/>
                  </a:schemeClr>
                </a:solidFill>
                <a:latin typeface="Abadi" panose="020B0604020104020204" pitchFamily="34" charset="0"/>
              </a:rPr>
              <a:t>The completed notebook data wrangling is here.</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943FAADD-5BA7-2A31-A380-0CE22C527DE2}"/>
              </a:ext>
            </a:extLst>
          </p:cNvPr>
          <p:cNvSpPr txBox="1"/>
          <p:nvPr/>
        </p:nvSpPr>
        <p:spPr>
          <a:xfrm>
            <a:off x="2186609" y="2365513"/>
            <a:ext cx="184731" cy="369332"/>
          </a:xfrm>
          <a:prstGeom prst="rect">
            <a:avLst/>
          </a:prstGeom>
          <a:noFill/>
        </p:spPr>
        <p:txBody>
          <a:bodyPr wrap="none" rtlCol="0">
            <a:spAutoFit/>
          </a:bodyPr>
          <a:lstStyle/>
          <a:p>
            <a:endParaRPr lang="en-US" dirty="0"/>
          </a:p>
        </p:txBody>
      </p:sp>
      <p:sp>
        <p:nvSpPr>
          <p:cNvPr id="9" name="Alternative Process 8">
            <a:extLst>
              <a:ext uri="{FF2B5EF4-FFF2-40B4-BE49-F238E27FC236}">
                <a16:creationId xmlns:a16="http://schemas.microsoft.com/office/drawing/2014/main" id="{5FA85658-B684-2A4F-BE58-FEF0E1B2EF5D}"/>
              </a:ext>
            </a:extLst>
          </p:cNvPr>
          <p:cNvSpPr/>
          <p:nvPr/>
        </p:nvSpPr>
        <p:spPr>
          <a:xfrm>
            <a:off x="770011" y="3628622"/>
            <a:ext cx="2668928" cy="624923"/>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 Load collected datasets</a:t>
            </a:r>
          </a:p>
        </p:txBody>
      </p:sp>
      <p:sp>
        <p:nvSpPr>
          <p:cNvPr id="11" name="Alternative Process 10">
            <a:extLst>
              <a:ext uri="{FF2B5EF4-FFF2-40B4-BE49-F238E27FC236}">
                <a16:creationId xmlns:a16="http://schemas.microsoft.com/office/drawing/2014/main" id="{50396370-C248-B8A8-B4CF-6800D2D4C5F1}"/>
              </a:ext>
            </a:extLst>
          </p:cNvPr>
          <p:cNvSpPr/>
          <p:nvPr/>
        </p:nvSpPr>
        <p:spPr>
          <a:xfrm>
            <a:off x="3923373" y="3628621"/>
            <a:ext cx="2668928" cy="624923"/>
          </a:xfrm>
          <a:prstGeom prst="flowChartAlternateProcess">
            <a:avLst/>
          </a:prstGeom>
          <a:solidFill>
            <a:srgbClr val="0948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 Identify and calculate missing values</a:t>
            </a:r>
          </a:p>
        </p:txBody>
      </p:sp>
      <p:sp>
        <p:nvSpPr>
          <p:cNvPr id="12" name="Alternative Process 11">
            <a:extLst>
              <a:ext uri="{FF2B5EF4-FFF2-40B4-BE49-F238E27FC236}">
                <a16:creationId xmlns:a16="http://schemas.microsoft.com/office/drawing/2014/main" id="{A6F285F0-0992-8EAE-4A6F-A86C94110D21}"/>
              </a:ext>
            </a:extLst>
          </p:cNvPr>
          <p:cNvSpPr/>
          <p:nvPr/>
        </p:nvSpPr>
        <p:spPr>
          <a:xfrm>
            <a:off x="7076735" y="3628621"/>
            <a:ext cx="2668928" cy="624923"/>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 Encoding values</a:t>
            </a:r>
          </a:p>
        </p:txBody>
      </p:sp>
      <p:sp>
        <p:nvSpPr>
          <p:cNvPr id="13" name="Alternative Process 12">
            <a:extLst>
              <a:ext uri="{FF2B5EF4-FFF2-40B4-BE49-F238E27FC236}">
                <a16:creationId xmlns:a16="http://schemas.microsoft.com/office/drawing/2014/main" id="{C009FB8B-5899-75D9-0E31-59A906287885}"/>
              </a:ext>
            </a:extLst>
          </p:cNvPr>
          <p:cNvSpPr/>
          <p:nvPr/>
        </p:nvSpPr>
        <p:spPr>
          <a:xfrm>
            <a:off x="770011" y="4558842"/>
            <a:ext cx="2668928" cy="624923"/>
          </a:xfrm>
          <a:prstGeom prst="flowChartAlternateProcess">
            <a:avLst/>
          </a:prstGeom>
          <a:solidFill>
            <a:srgbClr val="0948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 Calculate launches on each site</a:t>
            </a:r>
          </a:p>
        </p:txBody>
      </p:sp>
      <p:sp>
        <p:nvSpPr>
          <p:cNvPr id="14" name="Alternative Process 13">
            <a:extLst>
              <a:ext uri="{FF2B5EF4-FFF2-40B4-BE49-F238E27FC236}">
                <a16:creationId xmlns:a16="http://schemas.microsoft.com/office/drawing/2014/main" id="{E43D5C51-AA22-3147-08C4-0CE0009C7790}"/>
              </a:ext>
            </a:extLst>
          </p:cNvPr>
          <p:cNvSpPr/>
          <p:nvPr/>
        </p:nvSpPr>
        <p:spPr>
          <a:xfrm>
            <a:off x="3942020" y="4558842"/>
            <a:ext cx="2668928" cy="624923"/>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 Calculate each orbit</a:t>
            </a:r>
          </a:p>
        </p:txBody>
      </p:sp>
      <p:sp>
        <p:nvSpPr>
          <p:cNvPr id="15" name="Alternative Process 14">
            <a:extLst>
              <a:ext uri="{FF2B5EF4-FFF2-40B4-BE49-F238E27FC236}">
                <a16:creationId xmlns:a16="http://schemas.microsoft.com/office/drawing/2014/main" id="{A821FD1B-19AC-50A6-7A51-96A6E5E6FA4A}"/>
              </a:ext>
            </a:extLst>
          </p:cNvPr>
          <p:cNvSpPr/>
          <p:nvPr/>
        </p:nvSpPr>
        <p:spPr>
          <a:xfrm>
            <a:off x="7076735" y="4558842"/>
            <a:ext cx="2668928" cy="624923"/>
          </a:xfrm>
          <a:prstGeom prst="flowChartAlternateProcess">
            <a:avLst/>
          </a:prstGeom>
          <a:solidFill>
            <a:srgbClr val="0948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6. Create label for landing outcome</a:t>
            </a:r>
          </a:p>
        </p:txBody>
      </p:sp>
      <p:sp>
        <p:nvSpPr>
          <p:cNvPr id="16" name="Alternative Process 15">
            <a:extLst>
              <a:ext uri="{FF2B5EF4-FFF2-40B4-BE49-F238E27FC236}">
                <a16:creationId xmlns:a16="http://schemas.microsoft.com/office/drawing/2014/main" id="{0266B65C-5761-43A1-5857-70A048ECEDA0}"/>
              </a:ext>
            </a:extLst>
          </p:cNvPr>
          <p:cNvSpPr/>
          <p:nvPr/>
        </p:nvSpPr>
        <p:spPr>
          <a:xfrm>
            <a:off x="3923373" y="5489063"/>
            <a:ext cx="2668928" cy="624923"/>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7. Determine success rate</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found correlation between features and targets using multiple visualizations tools such as seaborn and matplotlib</a:t>
            </a:r>
          </a:p>
          <a:p>
            <a:pPr>
              <a:lnSpc>
                <a:spcPct val="100000"/>
              </a:lnSpc>
              <a:spcBef>
                <a:spcPts val="1400"/>
              </a:spcBef>
            </a:pPr>
            <a:r>
              <a:rPr lang="en-US" sz="2200" dirty="0">
                <a:solidFill>
                  <a:schemeClr val="accent3">
                    <a:lumMod val="25000"/>
                  </a:schemeClr>
                </a:solidFill>
                <a:latin typeface="Abadi" panose="020B0604020104020204" pitchFamily="34" charset="0"/>
              </a:rPr>
              <a:t>The completed notebook on EDA with Data </a:t>
            </a:r>
            <a:r>
              <a:rPr lang="en-US" sz="2200" dirty="0" err="1">
                <a:solidFill>
                  <a:schemeClr val="accent3">
                    <a:lumMod val="25000"/>
                  </a:schemeClr>
                </a:solidFill>
                <a:latin typeface="Abadi" panose="020B0604020104020204" pitchFamily="34" charset="0"/>
              </a:rPr>
              <a:t>Visulation</a:t>
            </a:r>
            <a:r>
              <a:rPr lang="en-US" sz="2200" dirty="0">
                <a:solidFill>
                  <a:schemeClr val="accent3">
                    <a:lumMod val="25000"/>
                  </a:schemeClr>
                </a:solidFill>
                <a:latin typeface="Abadi" panose="020B0604020104020204" pitchFamily="34" charset="0"/>
              </a:rPr>
              <a:t> is here.</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Alternative Process 1">
            <a:extLst>
              <a:ext uri="{FF2B5EF4-FFF2-40B4-BE49-F238E27FC236}">
                <a16:creationId xmlns:a16="http://schemas.microsoft.com/office/drawing/2014/main" id="{BEC418A9-96B2-98DB-9CBF-717915FDA159}"/>
              </a:ext>
            </a:extLst>
          </p:cNvPr>
          <p:cNvSpPr/>
          <p:nvPr/>
        </p:nvSpPr>
        <p:spPr>
          <a:xfrm>
            <a:off x="770011" y="3429000"/>
            <a:ext cx="2668928"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Visualize the relationship between flight number and launch site</a:t>
            </a:r>
          </a:p>
        </p:txBody>
      </p:sp>
      <p:sp>
        <p:nvSpPr>
          <p:cNvPr id="6" name="Alternative Process 5">
            <a:extLst>
              <a:ext uri="{FF2B5EF4-FFF2-40B4-BE49-F238E27FC236}">
                <a16:creationId xmlns:a16="http://schemas.microsoft.com/office/drawing/2014/main" id="{4E7D46E8-F0D1-3C03-73E2-E497182D947D}"/>
              </a:ext>
            </a:extLst>
          </p:cNvPr>
          <p:cNvSpPr/>
          <p:nvPr/>
        </p:nvSpPr>
        <p:spPr>
          <a:xfrm>
            <a:off x="3804759" y="3428999"/>
            <a:ext cx="2668928"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Visualize the relationship between success rate of each orbit type</a:t>
            </a:r>
          </a:p>
        </p:txBody>
      </p:sp>
      <p:sp>
        <p:nvSpPr>
          <p:cNvPr id="7" name="Alternative Process 6">
            <a:extLst>
              <a:ext uri="{FF2B5EF4-FFF2-40B4-BE49-F238E27FC236}">
                <a16:creationId xmlns:a16="http://schemas.microsoft.com/office/drawing/2014/main" id="{40E02D15-D3D8-B4A1-A333-BB84BD41F2CF}"/>
              </a:ext>
            </a:extLst>
          </p:cNvPr>
          <p:cNvSpPr/>
          <p:nvPr/>
        </p:nvSpPr>
        <p:spPr>
          <a:xfrm>
            <a:off x="6839508" y="3428998"/>
            <a:ext cx="2668928"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Visualize the relationship between payload and launch site</a:t>
            </a:r>
          </a:p>
        </p:txBody>
      </p:sp>
      <p:sp>
        <p:nvSpPr>
          <p:cNvPr id="8" name="Alternative Process 7">
            <a:extLst>
              <a:ext uri="{FF2B5EF4-FFF2-40B4-BE49-F238E27FC236}">
                <a16:creationId xmlns:a16="http://schemas.microsoft.com/office/drawing/2014/main" id="{57BF2BD8-6849-D5B9-3C47-A23ACDD9B21B}"/>
              </a:ext>
            </a:extLst>
          </p:cNvPr>
          <p:cNvSpPr/>
          <p:nvPr/>
        </p:nvSpPr>
        <p:spPr>
          <a:xfrm>
            <a:off x="770009" y="4579198"/>
            <a:ext cx="2668928"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Visualize the relationship between flight number and orbit type</a:t>
            </a:r>
          </a:p>
        </p:txBody>
      </p:sp>
      <p:sp>
        <p:nvSpPr>
          <p:cNvPr id="9" name="Alternative Process 8">
            <a:extLst>
              <a:ext uri="{FF2B5EF4-FFF2-40B4-BE49-F238E27FC236}">
                <a16:creationId xmlns:a16="http://schemas.microsoft.com/office/drawing/2014/main" id="{18F00AD3-000D-0048-1067-D37465EAF27E}"/>
              </a:ext>
            </a:extLst>
          </p:cNvPr>
          <p:cNvSpPr/>
          <p:nvPr/>
        </p:nvSpPr>
        <p:spPr>
          <a:xfrm>
            <a:off x="3804759" y="4578793"/>
            <a:ext cx="2668928"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Visualize the relationship between payload and orbit type</a:t>
            </a:r>
          </a:p>
        </p:txBody>
      </p:sp>
      <p:sp>
        <p:nvSpPr>
          <p:cNvPr id="10" name="Alternative Process 9">
            <a:extLst>
              <a:ext uri="{FF2B5EF4-FFF2-40B4-BE49-F238E27FC236}">
                <a16:creationId xmlns:a16="http://schemas.microsoft.com/office/drawing/2014/main" id="{A544377A-1C96-778E-3E16-8ECC715BE3B8}"/>
              </a:ext>
            </a:extLst>
          </p:cNvPr>
          <p:cNvSpPr/>
          <p:nvPr/>
        </p:nvSpPr>
        <p:spPr>
          <a:xfrm>
            <a:off x="6839508" y="4534121"/>
            <a:ext cx="2668928"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Visualize the launch success by year</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1294434"/>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SQL queries, we try to information about successful and failed landing attempts of drone ships and boosters and it’s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complete EDA with SQL notebook is here</a:t>
            </a:r>
          </a:p>
          <a:p>
            <a:pPr marL="0" indent="0">
              <a:lnSpc>
                <a:spcPct val="100000"/>
              </a:lnSpc>
              <a:spcBef>
                <a:spcPts val="1400"/>
              </a:spcBef>
              <a:buNone/>
            </a:pPr>
            <a:r>
              <a:rPr lang="en-US" sz="1400" dirty="0">
                <a:solidFill>
                  <a:schemeClr val="accent3">
                    <a:lumMod val="25000"/>
                  </a:schemeClr>
                </a:solidFill>
                <a:latin typeface="Abadi" panose="020B0604020104020204" pitchFamily="34" charset="0"/>
              </a:rPr>
              <a:t>SQL Quires</a:t>
            </a:r>
            <a:endParaRPr lang="en-US" sz="1400" dirty="0"/>
          </a:p>
          <a:p>
            <a:pPr marL="0" indent="0">
              <a:buNone/>
            </a:pPr>
            <a:r>
              <a:rPr lang="en-HK" sz="1400" dirty="0"/>
              <a:t>• Display the names of the unique launch sites in the space mission. </a:t>
            </a:r>
          </a:p>
          <a:p>
            <a:pPr marL="0" indent="0">
              <a:buNone/>
            </a:pPr>
            <a:r>
              <a:rPr lang="en-HK" sz="1400" dirty="0"/>
              <a:t>• Display 5 records where launch sites begin with the string 'CCA’. </a:t>
            </a:r>
          </a:p>
          <a:p>
            <a:pPr marL="0" indent="0">
              <a:buNone/>
            </a:pPr>
            <a:r>
              <a:rPr lang="en-HK" sz="1400" dirty="0"/>
              <a:t>• Display the total payload mass carried by boosters launched by NASA (CRS). </a:t>
            </a:r>
          </a:p>
          <a:p>
            <a:pPr marL="0" indent="0">
              <a:buNone/>
            </a:pPr>
            <a:r>
              <a:rPr lang="en-HK" sz="1400" dirty="0"/>
              <a:t>• List the date when the first successful landing outcome in ground pad was achieved. </a:t>
            </a:r>
          </a:p>
          <a:p>
            <a:pPr marL="0" indent="0">
              <a:buNone/>
            </a:pPr>
            <a:r>
              <a:rPr lang="en-HK" sz="1400" dirty="0"/>
              <a:t>• List the names of the boosters which have success in drone ship and have payload mass greater than 4000 but less than 6000. </a:t>
            </a:r>
          </a:p>
          <a:p>
            <a:pPr marL="0" indent="0">
              <a:buNone/>
            </a:pPr>
            <a:r>
              <a:rPr lang="en-HK" sz="1400" dirty="0"/>
              <a:t>• List the total number of successful and failure mission outcomes. </a:t>
            </a:r>
          </a:p>
          <a:p>
            <a:pPr marL="0" indent="0">
              <a:buNone/>
            </a:pPr>
            <a:r>
              <a:rPr lang="en-HK" sz="1400" dirty="0"/>
              <a:t>• List the names of the booster versions which have carried the maximum payload mass. Use a subquery.</a:t>
            </a:r>
          </a:p>
          <a:p>
            <a:pPr marL="0" indent="0">
              <a:buNone/>
            </a:pPr>
            <a:r>
              <a:rPr lang="en-HK" sz="1400" dirty="0"/>
              <a:t>• List the failed landing outcomes in drone ship, their booster versions, and launch site names for the in year 2015.</a:t>
            </a:r>
          </a:p>
          <a:p>
            <a:pPr marL="0" indent="0">
              <a:buNone/>
            </a:pPr>
            <a:r>
              <a:rPr lang="en-HK" sz="1400" dirty="0"/>
              <a:t> • Rank the count of landing outcomes (such as Failure (drone ship) or Success (ground pad)) between the date 2010-06- 04 and 2017-03-20, in descending order</a:t>
            </a:r>
            <a:endParaRPr lang="en-US" sz="14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Folium library is used to present our findings as geographical data by drawing markers circles, lines etc. on an interactive map.</a:t>
            </a:r>
          </a:p>
          <a:p>
            <a:pPr>
              <a:lnSpc>
                <a:spcPct val="100000"/>
              </a:lnSpc>
              <a:spcBef>
                <a:spcPts val="1400"/>
              </a:spcBef>
            </a:pPr>
            <a:r>
              <a:rPr lang="en-US" sz="2200" dirty="0">
                <a:solidFill>
                  <a:schemeClr val="accent3">
                    <a:lumMod val="25000"/>
                  </a:schemeClr>
                </a:solidFill>
                <a:latin typeface="Abadi" panose="020B0604020104020204" pitchFamily="34" charset="0"/>
              </a:rPr>
              <a:t>We started by drawing 4 circles on the 4 different launch sites of the Falcon 9 rocket, then put markers on the sites to represent whether the first stage rocket landing successfully. Then we drew a line to represent the distance between the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The completed interactive map with Folium map is here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dropdown list including “CCAFS LC-40, CCAFS SLC-40, VAFB SLC-4E, KSC LC-39A has been added for easy access</a:t>
            </a:r>
          </a:p>
          <a:p>
            <a:pPr>
              <a:lnSpc>
                <a:spcPct val="100000"/>
              </a:lnSpc>
              <a:spcBef>
                <a:spcPts val="1400"/>
              </a:spcBef>
            </a:pPr>
            <a:r>
              <a:rPr lang="en-US" sz="2200" dirty="0">
                <a:solidFill>
                  <a:schemeClr val="accent3">
                    <a:lumMod val="25000"/>
                  </a:schemeClr>
                </a:solidFill>
                <a:latin typeface="Abadi" panose="020B0604020104020204" pitchFamily="34" charset="0"/>
              </a:rPr>
              <a:t>A pie chart has been added to show percentage of total successful launch counts from each site</a:t>
            </a:r>
          </a:p>
          <a:p>
            <a:pPr>
              <a:lnSpc>
                <a:spcPct val="100000"/>
              </a:lnSpc>
              <a:spcBef>
                <a:spcPts val="1400"/>
              </a:spcBef>
            </a:pPr>
            <a:r>
              <a:rPr lang="en-US" sz="2200" dirty="0">
                <a:solidFill>
                  <a:schemeClr val="accent3">
                    <a:lumMod val="25000"/>
                  </a:schemeClr>
                </a:solidFill>
                <a:latin typeface="Abadi" panose="020B0604020104020204" pitchFamily="34" charset="0"/>
              </a:rPr>
              <a:t>A slider ranging from 0-10000 has been added to show payload weight</a:t>
            </a:r>
          </a:p>
          <a:p>
            <a:pPr>
              <a:lnSpc>
                <a:spcPct val="100000"/>
              </a:lnSpc>
              <a:spcBef>
                <a:spcPts val="1400"/>
              </a:spcBef>
            </a:pPr>
            <a:r>
              <a:rPr lang="en-US" sz="2200" dirty="0">
                <a:solidFill>
                  <a:schemeClr val="accent3">
                    <a:lumMod val="25000"/>
                  </a:schemeClr>
                </a:solidFill>
                <a:latin typeface="Abadi" panose="020B0604020104020204" pitchFamily="34" charset="0"/>
              </a:rPr>
              <a:t>A scatter chart to show correlation between payload weight and launch success</a:t>
            </a:r>
          </a:p>
          <a:p>
            <a:pPr>
              <a:lnSpc>
                <a:spcPct val="100000"/>
              </a:lnSpc>
              <a:spcBef>
                <a:spcPts val="1400"/>
              </a:spcBef>
            </a:pPr>
            <a:r>
              <a:rPr lang="en-US" sz="2200" dirty="0">
                <a:solidFill>
                  <a:schemeClr val="accent3">
                    <a:lumMod val="25000"/>
                  </a:schemeClr>
                </a:solidFill>
                <a:latin typeface="Abadi" panose="020B0604020104020204" pitchFamily="34" charset="0"/>
              </a:rPr>
              <a:t>The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is here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325990" cy="4351338"/>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classification model was with the cleaned and standardized data</a:t>
            </a:r>
          </a:p>
          <a:p>
            <a:pPr>
              <a:lnSpc>
                <a:spcPct val="100000"/>
              </a:lnSpc>
              <a:spcBef>
                <a:spcPts val="1400"/>
              </a:spcBef>
            </a:pPr>
            <a:r>
              <a:rPr lang="en-US" sz="2200" dirty="0">
                <a:solidFill>
                  <a:schemeClr val="accent3">
                    <a:lumMod val="25000"/>
                  </a:schemeClr>
                </a:solidFill>
                <a:latin typeface="Abadi" panose="020B0604020104020204" pitchFamily="34" charset="0"/>
              </a:rPr>
              <a:t>For effective evaluation, data is split into training set, evaluation set and test set. </a:t>
            </a:r>
          </a:p>
          <a:p>
            <a:pPr>
              <a:lnSpc>
                <a:spcPct val="100000"/>
              </a:lnSpc>
              <a:spcBef>
                <a:spcPts val="1400"/>
              </a:spcBef>
            </a:pPr>
            <a:r>
              <a:rPr lang="en-US" sz="2200" dirty="0">
                <a:solidFill>
                  <a:schemeClr val="accent3">
                    <a:lumMod val="25000"/>
                  </a:schemeClr>
                </a:solidFill>
                <a:latin typeface="Abadi" panose="020B0604020104020204" pitchFamily="34" charset="0"/>
              </a:rPr>
              <a:t>All algorithms were ran and grid search was used to find best parameters for individual algorithms </a:t>
            </a:r>
          </a:p>
          <a:p>
            <a:pPr>
              <a:lnSpc>
                <a:spcPct val="100000"/>
              </a:lnSpc>
              <a:spcBef>
                <a:spcPts val="1400"/>
              </a:spcBef>
            </a:pPr>
            <a:r>
              <a:rPr lang="en-US" sz="2200" dirty="0">
                <a:solidFill>
                  <a:schemeClr val="accent3">
                    <a:lumMod val="25000"/>
                  </a:schemeClr>
                </a:solidFill>
                <a:latin typeface="Abadi" panose="020B0604020104020204" pitchFamily="34" charset="0"/>
              </a:rPr>
              <a:t>To find the best performing model, evaluation techniques such as confusion matrix, f1 score is used for comparison</a:t>
            </a:r>
          </a:p>
          <a:p>
            <a:pPr>
              <a:lnSpc>
                <a:spcPct val="100000"/>
              </a:lnSpc>
              <a:spcBef>
                <a:spcPts val="1400"/>
              </a:spcBef>
            </a:pPr>
            <a:r>
              <a:rPr lang="en-US" sz="2200" dirty="0">
                <a:solidFill>
                  <a:schemeClr val="accent3">
                    <a:lumMod val="25000"/>
                  </a:schemeClr>
                </a:solidFill>
                <a:latin typeface="Abadi" panose="020B0604020104020204" pitchFamily="34" charset="0"/>
              </a:rPr>
              <a:t>The your completed predictive analysis lab is here.</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Alternative Process 1">
            <a:extLst>
              <a:ext uri="{FF2B5EF4-FFF2-40B4-BE49-F238E27FC236}">
                <a16:creationId xmlns:a16="http://schemas.microsoft.com/office/drawing/2014/main" id="{CF677B67-330D-2CDC-3AB1-7F472F9394EA}"/>
              </a:ext>
            </a:extLst>
          </p:cNvPr>
          <p:cNvSpPr/>
          <p:nvPr/>
        </p:nvSpPr>
        <p:spPr>
          <a:xfrm>
            <a:off x="6096000" y="1672969"/>
            <a:ext cx="2092460"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Importing the required libraries</a:t>
            </a:r>
          </a:p>
        </p:txBody>
      </p:sp>
      <p:sp>
        <p:nvSpPr>
          <p:cNvPr id="6" name="Alternative Process 5">
            <a:extLst>
              <a:ext uri="{FF2B5EF4-FFF2-40B4-BE49-F238E27FC236}">
                <a16:creationId xmlns:a16="http://schemas.microsoft.com/office/drawing/2014/main" id="{5AAEC0AE-977B-B8C6-C044-3C1F3BCCF426}"/>
              </a:ext>
            </a:extLst>
          </p:cNvPr>
          <p:cNvSpPr/>
          <p:nvPr/>
        </p:nvSpPr>
        <p:spPr>
          <a:xfrm>
            <a:off x="6096000" y="2706232"/>
            <a:ext cx="2092460"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Loading the cleaned data</a:t>
            </a:r>
          </a:p>
        </p:txBody>
      </p:sp>
      <p:sp>
        <p:nvSpPr>
          <p:cNvPr id="7" name="Alternative Process 6">
            <a:extLst>
              <a:ext uri="{FF2B5EF4-FFF2-40B4-BE49-F238E27FC236}">
                <a16:creationId xmlns:a16="http://schemas.microsoft.com/office/drawing/2014/main" id="{0FEF4E47-FC24-90C4-F6C7-C980149B1E94}"/>
              </a:ext>
            </a:extLst>
          </p:cNvPr>
          <p:cNvSpPr/>
          <p:nvPr/>
        </p:nvSpPr>
        <p:spPr>
          <a:xfrm>
            <a:off x="6096000" y="3739495"/>
            <a:ext cx="2092460"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Standardize the data</a:t>
            </a:r>
          </a:p>
        </p:txBody>
      </p:sp>
      <p:sp>
        <p:nvSpPr>
          <p:cNvPr id="8" name="Alternative Process 7">
            <a:extLst>
              <a:ext uri="{FF2B5EF4-FFF2-40B4-BE49-F238E27FC236}">
                <a16:creationId xmlns:a16="http://schemas.microsoft.com/office/drawing/2014/main" id="{F24194D6-62D5-DC9E-0A4A-3A511CFF242C}"/>
              </a:ext>
            </a:extLst>
          </p:cNvPr>
          <p:cNvSpPr/>
          <p:nvPr/>
        </p:nvSpPr>
        <p:spPr>
          <a:xfrm>
            <a:off x="6096000" y="4780177"/>
            <a:ext cx="2092460"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Split data into training and evaluation set</a:t>
            </a:r>
          </a:p>
        </p:txBody>
      </p:sp>
      <p:sp>
        <p:nvSpPr>
          <p:cNvPr id="13" name="Alternative Process 12">
            <a:extLst>
              <a:ext uri="{FF2B5EF4-FFF2-40B4-BE49-F238E27FC236}">
                <a16:creationId xmlns:a16="http://schemas.microsoft.com/office/drawing/2014/main" id="{9B2E1BBA-415C-3545-7F25-F1A78BF5D6E3}"/>
              </a:ext>
            </a:extLst>
          </p:cNvPr>
          <p:cNvSpPr/>
          <p:nvPr/>
        </p:nvSpPr>
        <p:spPr>
          <a:xfrm>
            <a:off x="8474765" y="1672969"/>
            <a:ext cx="2092460"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Initialize classification algorithm</a:t>
            </a:r>
          </a:p>
        </p:txBody>
      </p:sp>
      <p:sp>
        <p:nvSpPr>
          <p:cNvPr id="14" name="Alternative Process 13">
            <a:extLst>
              <a:ext uri="{FF2B5EF4-FFF2-40B4-BE49-F238E27FC236}">
                <a16:creationId xmlns:a16="http://schemas.microsoft.com/office/drawing/2014/main" id="{E5C4CE87-7FCF-A76A-B84F-73CB94CDD2B2}"/>
              </a:ext>
            </a:extLst>
          </p:cNvPr>
          <p:cNvSpPr/>
          <p:nvPr/>
        </p:nvSpPr>
        <p:spPr>
          <a:xfrm>
            <a:off x="8474765" y="2706232"/>
            <a:ext cx="2092460"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grid search techniques</a:t>
            </a:r>
          </a:p>
        </p:txBody>
      </p:sp>
      <p:sp>
        <p:nvSpPr>
          <p:cNvPr id="15" name="Alternative Process 14">
            <a:extLst>
              <a:ext uri="{FF2B5EF4-FFF2-40B4-BE49-F238E27FC236}">
                <a16:creationId xmlns:a16="http://schemas.microsoft.com/office/drawing/2014/main" id="{A77C6C60-04B6-1612-4EF3-97FCC9A8C4A8}"/>
              </a:ext>
            </a:extLst>
          </p:cNvPr>
          <p:cNvSpPr/>
          <p:nvPr/>
        </p:nvSpPr>
        <p:spPr>
          <a:xfrm>
            <a:off x="8474765" y="3739495"/>
            <a:ext cx="2092460"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evaluation techniques</a:t>
            </a:r>
          </a:p>
        </p:txBody>
      </p:sp>
      <p:sp>
        <p:nvSpPr>
          <p:cNvPr id="16" name="Alternative Process 15">
            <a:extLst>
              <a:ext uri="{FF2B5EF4-FFF2-40B4-BE49-F238E27FC236}">
                <a16:creationId xmlns:a16="http://schemas.microsoft.com/office/drawing/2014/main" id="{07D2F5FB-AF7E-3CC5-94DC-C59F19B27D6A}"/>
              </a:ext>
            </a:extLst>
          </p:cNvPr>
          <p:cNvSpPr/>
          <p:nvPr/>
        </p:nvSpPr>
        <p:spPr>
          <a:xfrm>
            <a:off x="8474765" y="4780177"/>
            <a:ext cx="2092460" cy="824545"/>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Identify the best model and parameters</a:t>
            </a:r>
          </a:p>
        </p:txBody>
      </p:sp>
      <p:cxnSp>
        <p:nvCxnSpPr>
          <p:cNvPr id="18" name="Straight Arrow Connector 17">
            <a:extLst>
              <a:ext uri="{FF2B5EF4-FFF2-40B4-BE49-F238E27FC236}">
                <a16:creationId xmlns:a16="http://schemas.microsoft.com/office/drawing/2014/main" id="{94DFF81C-AC59-C777-F860-4DA3D32501CD}"/>
              </a:ext>
            </a:extLst>
          </p:cNvPr>
          <p:cNvCxnSpPr>
            <a:stCxn id="2" idx="2"/>
            <a:endCxn id="6" idx="0"/>
          </p:cNvCxnSpPr>
          <p:nvPr/>
        </p:nvCxnSpPr>
        <p:spPr>
          <a:xfrm>
            <a:off x="7142230" y="2497514"/>
            <a:ext cx="0" cy="2087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C564E99E-A488-DCB2-23FA-245D20704DE0}"/>
              </a:ext>
            </a:extLst>
          </p:cNvPr>
          <p:cNvCxnSpPr/>
          <p:nvPr/>
        </p:nvCxnSpPr>
        <p:spPr>
          <a:xfrm>
            <a:off x="7155484" y="3524560"/>
            <a:ext cx="0" cy="2087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0E95628B-BB72-DF6C-5A19-33D8BA747A30}"/>
              </a:ext>
            </a:extLst>
          </p:cNvPr>
          <p:cNvCxnSpPr/>
          <p:nvPr/>
        </p:nvCxnSpPr>
        <p:spPr>
          <a:xfrm>
            <a:off x="7148857" y="4571481"/>
            <a:ext cx="0" cy="2087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Elbow Connector 25">
            <a:extLst>
              <a:ext uri="{FF2B5EF4-FFF2-40B4-BE49-F238E27FC236}">
                <a16:creationId xmlns:a16="http://schemas.microsoft.com/office/drawing/2014/main" id="{9C643507-D34F-641A-3E54-5C2DFD0DC804}"/>
              </a:ext>
            </a:extLst>
          </p:cNvPr>
          <p:cNvCxnSpPr>
            <a:cxnSpLocks/>
          </p:cNvCxnSpPr>
          <p:nvPr/>
        </p:nvCxnSpPr>
        <p:spPr>
          <a:xfrm flipV="1">
            <a:off x="8208341" y="2085241"/>
            <a:ext cx="286305" cy="3107208"/>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584ED0C1-21E4-89B6-9349-6EDDD8F54FEF}"/>
              </a:ext>
            </a:extLst>
          </p:cNvPr>
          <p:cNvCxnSpPr/>
          <p:nvPr/>
        </p:nvCxnSpPr>
        <p:spPr>
          <a:xfrm>
            <a:off x="9501118" y="2490889"/>
            <a:ext cx="0" cy="2087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40BD996F-7ED5-E277-D584-017CFB126A6B}"/>
              </a:ext>
            </a:extLst>
          </p:cNvPr>
          <p:cNvCxnSpPr/>
          <p:nvPr/>
        </p:nvCxnSpPr>
        <p:spPr>
          <a:xfrm>
            <a:off x="9514372" y="3517935"/>
            <a:ext cx="0" cy="2087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14E3532E-796E-8D24-3253-5346C7F2A247}"/>
              </a:ext>
            </a:extLst>
          </p:cNvPr>
          <p:cNvCxnSpPr/>
          <p:nvPr/>
        </p:nvCxnSpPr>
        <p:spPr>
          <a:xfrm>
            <a:off x="9507745" y="4564856"/>
            <a:ext cx="0" cy="2087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10140"/>
            <a:ext cx="9894627" cy="465804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API and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Visualization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658211"/>
            <a:ext cx="10629904" cy="4367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SpaceX proposed a way of spending less than half of what each launch is required by reusing the first stage of the rocket. In this project, we first determine if the first stage of the rocket will land, then determine the cost of each launch. Last but not least, we create a machine learning pipeline to predict if the first stage of the rocket will land successfully with the given data.		</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Will the first-stage rocket will land successfully?</a:t>
            </a:r>
          </a:p>
          <a:p>
            <a:pPr lvl="1">
              <a:spcBef>
                <a:spcPts val="1400"/>
              </a:spcBef>
            </a:pPr>
            <a:r>
              <a:rPr lang="en-US" sz="1800" dirty="0">
                <a:solidFill>
                  <a:schemeClr val="accent3">
                    <a:lumMod val="25000"/>
                  </a:schemeClr>
                </a:solidFill>
                <a:latin typeface="Abadi" panose="020B0604020104020204" pitchFamily="34" charset="0"/>
              </a:rPr>
              <a:t>What are the various elements that determine if the landing will be successful?</a:t>
            </a:r>
          </a:p>
          <a:p>
            <a:pPr lvl="1">
              <a:spcBef>
                <a:spcPts val="1400"/>
              </a:spcBef>
            </a:pPr>
            <a:r>
              <a:rPr lang="en-US" sz="1800" dirty="0">
                <a:solidFill>
                  <a:schemeClr val="accent3">
                    <a:lumMod val="25000"/>
                  </a:schemeClr>
                </a:solidFill>
                <a:latin typeface="Abadi" panose="020B0604020104020204" pitchFamily="34" charset="0"/>
              </a:rPr>
              <a:t>What are the operating costs and conditions for a successfully launch program?</a:t>
            </a: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collected the data from</a:t>
            </a:r>
          </a:p>
          <a:p>
            <a:pPr lvl="1">
              <a:lnSpc>
                <a:spcPct val="100000"/>
              </a:lnSpc>
              <a:spcBef>
                <a:spcPts val="1400"/>
              </a:spcBef>
            </a:pPr>
            <a:r>
              <a:rPr lang="en-US" sz="1800" dirty="0">
                <a:solidFill>
                  <a:schemeClr val="accent3">
                    <a:lumMod val="25000"/>
                  </a:schemeClr>
                </a:solidFill>
                <a:latin typeface="Abadi" panose="020B0604020104020204" pitchFamily="34" charset="0"/>
              </a:rPr>
              <a:t>SpaceX API: The open-source REST API with data about launches, rocket, core, capsule, launchpad, landing pad, etc.</a:t>
            </a:r>
          </a:p>
          <a:p>
            <a:pPr lvl="1">
              <a:lnSpc>
                <a:spcPct val="100000"/>
              </a:lnSpc>
              <a:spcBef>
                <a:spcPts val="1400"/>
              </a:spcBef>
            </a:pPr>
            <a:r>
              <a:rPr lang="en-US" sz="1800" dirty="0">
                <a:solidFill>
                  <a:schemeClr val="accent3">
                    <a:lumMod val="25000"/>
                  </a:schemeClr>
                </a:solidFill>
                <a:latin typeface="Abadi" panose="020B0604020104020204" pitchFamily="34" charset="0"/>
              </a:rPr>
              <a:t>Wikipedia: Free online encyclopedia</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a GET request with the an SpaceX URL that returns a JSON file, </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Then we can extract the data into the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completed notebook calling the SpaceX API is here.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Alternative Process 1">
            <a:extLst>
              <a:ext uri="{FF2B5EF4-FFF2-40B4-BE49-F238E27FC236}">
                <a16:creationId xmlns:a16="http://schemas.microsoft.com/office/drawing/2014/main" id="{0172B7AB-9303-2F14-4646-C44A2C6386B1}"/>
              </a:ext>
            </a:extLst>
          </p:cNvPr>
          <p:cNvSpPr/>
          <p:nvPr/>
        </p:nvSpPr>
        <p:spPr>
          <a:xfrm>
            <a:off x="7588208" y="2093098"/>
            <a:ext cx="2001286" cy="624923"/>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SpaceX API</a:t>
            </a:r>
          </a:p>
        </p:txBody>
      </p:sp>
      <p:sp>
        <p:nvSpPr>
          <p:cNvPr id="5" name="Alternative Process 4">
            <a:extLst>
              <a:ext uri="{FF2B5EF4-FFF2-40B4-BE49-F238E27FC236}">
                <a16:creationId xmlns:a16="http://schemas.microsoft.com/office/drawing/2014/main" id="{3A0783AB-840A-DB53-4EC1-D9B93E682829}"/>
              </a:ext>
            </a:extLst>
          </p:cNvPr>
          <p:cNvSpPr/>
          <p:nvPr/>
        </p:nvSpPr>
        <p:spPr>
          <a:xfrm>
            <a:off x="9841336" y="2093097"/>
            <a:ext cx="2001286" cy="624923"/>
          </a:xfrm>
          <a:prstGeom prst="flowChartAlternateProcess">
            <a:avLst/>
          </a:prstGeom>
          <a:solidFill>
            <a:srgbClr val="0948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Request</a:t>
            </a:r>
          </a:p>
        </p:txBody>
      </p:sp>
      <p:sp>
        <p:nvSpPr>
          <p:cNvPr id="7" name="Alternative Process 6">
            <a:extLst>
              <a:ext uri="{FF2B5EF4-FFF2-40B4-BE49-F238E27FC236}">
                <a16:creationId xmlns:a16="http://schemas.microsoft.com/office/drawing/2014/main" id="{FC6F4315-FABE-0D4D-A3EA-56B7D5AC614C}"/>
              </a:ext>
            </a:extLst>
          </p:cNvPr>
          <p:cNvSpPr/>
          <p:nvPr/>
        </p:nvSpPr>
        <p:spPr>
          <a:xfrm>
            <a:off x="9841336" y="2941003"/>
            <a:ext cx="2001286" cy="624923"/>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Return JSON file</a:t>
            </a:r>
          </a:p>
        </p:txBody>
      </p:sp>
      <p:sp>
        <p:nvSpPr>
          <p:cNvPr id="8" name="Alternative Process 7">
            <a:extLst>
              <a:ext uri="{FF2B5EF4-FFF2-40B4-BE49-F238E27FC236}">
                <a16:creationId xmlns:a16="http://schemas.microsoft.com/office/drawing/2014/main" id="{9FAAAAF2-BE8D-948C-CC86-DB5D273EC59C}"/>
              </a:ext>
            </a:extLst>
          </p:cNvPr>
          <p:cNvSpPr/>
          <p:nvPr/>
        </p:nvSpPr>
        <p:spPr>
          <a:xfrm>
            <a:off x="9841336" y="3770326"/>
            <a:ext cx="2001286" cy="624923"/>
          </a:xfrm>
          <a:prstGeom prst="flowChartAlternateProcess">
            <a:avLst/>
          </a:prstGeom>
          <a:solidFill>
            <a:srgbClr val="0948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DataFrame</a:t>
            </a:r>
            <a:endParaRPr lang="en-US" dirty="0"/>
          </a:p>
        </p:txBody>
      </p:sp>
      <p:sp>
        <p:nvSpPr>
          <p:cNvPr id="9" name="Alternative Process 8">
            <a:extLst>
              <a:ext uri="{FF2B5EF4-FFF2-40B4-BE49-F238E27FC236}">
                <a16:creationId xmlns:a16="http://schemas.microsoft.com/office/drawing/2014/main" id="{7BC225EC-2FF7-A71C-2278-D839F8B353B3}"/>
              </a:ext>
            </a:extLst>
          </p:cNvPr>
          <p:cNvSpPr/>
          <p:nvPr/>
        </p:nvSpPr>
        <p:spPr>
          <a:xfrm>
            <a:off x="5335080" y="2093097"/>
            <a:ext cx="2001286" cy="624923"/>
          </a:xfrm>
          <a:prstGeom prst="flowChartAlternateProcess">
            <a:avLst/>
          </a:prstGeom>
          <a:solidFill>
            <a:srgbClr val="0948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Jupyter</a:t>
            </a:r>
            <a:r>
              <a:rPr lang="en-US" dirty="0"/>
              <a:t> Notebook</a:t>
            </a:r>
          </a:p>
        </p:txBody>
      </p:sp>
      <p:cxnSp>
        <p:nvCxnSpPr>
          <p:cNvPr id="11" name="Straight Arrow Connector 10">
            <a:extLst>
              <a:ext uri="{FF2B5EF4-FFF2-40B4-BE49-F238E27FC236}">
                <a16:creationId xmlns:a16="http://schemas.microsoft.com/office/drawing/2014/main" id="{63D7C94C-B6FF-8ED5-2741-54F118C8C315}"/>
              </a:ext>
            </a:extLst>
          </p:cNvPr>
          <p:cNvCxnSpPr>
            <a:stCxn id="9" idx="3"/>
            <a:endCxn id="2" idx="1"/>
          </p:cNvCxnSpPr>
          <p:nvPr/>
        </p:nvCxnSpPr>
        <p:spPr>
          <a:xfrm>
            <a:off x="7336366" y="2405559"/>
            <a:ext cx="25184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484DCD7B-A214-D0A4-8F91-02EEF8F6A907}"/>
              </a:ext>
            </a:extLst>
          </p:cNvPr>
          <p:cNvCxnSpPr>
            <a:stCxn id="2" idx="3"/>
            <a:endCxn id="5" idx="1"/>
          </p:cNvCxnSpPr>
          <p:nvPr/>
        </p:nvCxnSpPr>
        <p:spPr>
          <a:xfrm flipV="1">
            <a:off x="9589494" y="2405559"/>
            <a:ext cx="25184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5176453B-966D-0FF9-24F9-FE70DEFEB9AF}"/>
              </a:ext>
            </a:extLst>
          </p:cNvPr>
          <p:cNvCxnSpPr>
            <a:stCxn id="5" idx="2"/>
            <a:endCxn id="7" idx="0"/>
          </p:cNvCxnSpPr>
          <p:nvPr/>
        </p:nvCxnSpPr>
        <p:spPr>
          <a:xfrm>
            <a:off x="10841979" y="2718020"/>
            <a:ext cx="0" cy="2229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0F29F30D-A755-390C-1310-41EE9A2D1A45}"/>
              </a:ext>
            </a:extLst>
          </p:cNvPr>
          <p:cNvCxnSpPr>
            <a:stCxn id="7" idx="2"/>
            <a:endCxn id="8" idx="0"/>
          </p:cNvCxnSpPr>
          <p:nvPr/>
        </p:nvCxnSpPr>
        <p:spPr>
          <a:xfrm>
            <a:off x="10841979" y="3565926"/>
            <a:ext cx="0" cy="2044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603746"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Using the python package Beautiful Soup to scrape the Wikipedia page titled “SpaceX Falcon 9 First Stage Landing Prediction” of it’s tables and columns. The website was first received with a GET request, and extracted into a Pandas </a:t>
            </a:r>
            <a:r>
              <a:rPr lang="en-US" sz="2200" dirty="0" err="1">
                <a:solidFill>
                  <a:schemeClr val="accent3">
                    <a:lumMod val="25000"/>
                  </a:schemeClr>
                </a:solidFill>
                <a:latin typeface="Abadi"/>
              </a:rPr>
              <a:t>dataframe</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completed notebook web scraping is here.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Alternative Process 4">
            <a:extLst>
              <a:ext uri="{FF2B5EF4-FFF2-40B4-BE49-F238E27FC236}">
                <a16:creationId xmlns:a16="http://schemas.microsoft.com/office/drawing/2014/main" id="{F956479A-AA5F-F3A6-9129-D9FBD3552C9D}"/>
              </a:ext>
            </a:extLst>
          </p:cNvPr>
          <p:cNvSpPr/>
          <p:nvPr/>
        </p:nvSpPr>
        <p:spPr>
          <a:xfrm>
            <a:off x="7588208" y="2093098"/>
            <a:ext cx="2001286" cy="624923"/>
          </a:xfrm>
          <a:prstGeom prst="flowChartAlternateProcess">
            <a:avLst/>
          </a:prstGeom>
          <a:solidFill>
            <a:srgbClr val="0948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Wikipedia page</a:t>
            </a:r>
          </a:p>
        </p:txBody>
      </p:sp>
      <p:sp>
        <p:nvSpPr>
          <p:cNvPr id="7" name="Alternative Process 6">
            <a:extLst>
              <a:ext uri="{FF2B5EF4-FFF2-40B4-BE49-F238E27FC236}">
                <a16:creationId xmlns:a16="http://schemas.microsoft.com/office/drawing/2014/main" id="{3C6803F7-CEDF-9F68-27DF-EEC6D6CFC814}"/>
              </a:ext>
            </a:extLst>
          </p:cNvPr>
          <p:cNvSpPr/>
          <p:nvPr/>
        </p:nvSpPr>
        <p:spPr>
          <a:xfrm>
            <a:off x="9841336" y="2093097"/>
            <a:ext cx="2001286" cy="624923"/>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Request</a:t>
            </a:r>
          </a:p>
        </p:txBody>
      </p:sp>
      <p:sp>
        <p:nvSpPr>
          <p:cNvPr id="8" name="Alternative Process 7">
            <a:extLst>
              <a:ext uri="{FF2B5EF4-FFF2-40B4-BE49-F238E27FC236}">
                <a16:creationId xmlns:a16="http://schemas.microsoft.com/office/drawing/2014/main" id="{2B9261E7-4DC0-2535-4804-13157075549F}"/>
              </a:ext>
            </a:extLst>
          </p:cNvPr>
          <p:cNvSpPr/>
          <p:nvPr/>
        </p:nvSpPr>
        <p:spPr>
          <a:xfrm>
            <a:off x="9841336" y="2941003"/>
            <a:ext cx="2001286" cy="624923"/>
          </a:xfrm>
          <a:prstGeom prst="flowChartAlternateProcess">
            <a:avLst/>
          </a:prstGeom>
          <a:solidFill>
            <a:srgbClr val="0948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Return TEXT data</a:t>
            </a:r>
          </a:p>
        </p:txBody>
      </p:sp>
      <p:sp>
        <p:nvSpPr>
          <p:cNvPr id="9" name="Alternative Process 8">
            <a:extLst>
              <a:ext uri="{FF2B5EF4-FFF2-40B4-BE49-F238E27FC236}">
                <a16:creationId xmlns:a16="http://schemas.microsoft.com/office/drawing/2014/main" id="{BD8ED15A-56AB-276C-AFA4-8816BF436493}"/>
              </a:ext>
            </a:extLst>
          </p:cNvPr>
          <p:cNvSpPr/>
          <p:nvPr/>
        </p:nvSpPr>
        <p:spPr>
          <a:xfrm>
            <a:off x="9841336" y="3770326"/>
            <a:ext cx="2001286" cy="624923"/>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Beautiful Soup</a:t>
            </a:r>
          </a:p>
        </p:txBody>
      </p:sp>
      <p:sp>
        <p:nvSpPr>
          <p:cNvPr id="10" name="Alternative Process 9">
            <a:extLst>
              <a:ext uri="{FF2B5EF4-FFF2-40B4-BE49-F238E27FC236}">
                <a16:creationId xmlns:a16="http://schemas.microsoft.com/office/drawing/2014/main" id="{8FF363A9-EE9A-ACE9-E0D7-55485C183061}"/>
              </a:ext>
            </a:extLst>
          </p:cNvPr>
          <p:cNvSpPr/>
          <p:nvPr/>
        </p:nvSpPr>
        <p:spPr>
          <a:xfrm>
            <a:off x="5335080" y="2093097"/>
            <a:ext cx="2001286" cy="624923"/>
          </a:xfrm>
          <a:prstGeom prst="flowChartAlternateProcess">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Jupyter</a:t>
            </a:r>
            <a:r>
              <a:rPr lang="en-US" dirty="0"/>
              <a:t> Notebook</a:t>
            </a:r>
          </a:p>
        </p:txBody>
      </p:sp>
      <p:cxnSp>
        <p:nvCxnSpPr>
          <p:cNvPr id="12" name="Straight Arrow Connector 11">
            <a:extLst>
              <a:ext uri="{FF2B5EF4-FFF2-40B4-BE49-F238E27FC236}">
                <a16:creationId xmlns:a16="http://schemas.microsoft.com/office/drawing/2014/main" id="{4598933B-5A3A-697C-5490-EF734B94AC00}"/>
              </a:ext>
            </a:extLst>
          </p:cNvPr>
          <p:cNvCxnSpPr>
            <a:stCxn id="10" idx="3"/>
            <a:endCxn id="5" idx="1"/>
          </p:cNvCxnSpPr>
          <p:nvPr/>
        </p:nvCxnSpPr>
        <p:spPr>
          <a:xfrm>
            <a:off x="7336366" y="2405559"/>
            <a:ext cx="25184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541E83F4-83E6-DF62-0B7F-9C7DF26D1F35}"/>
              </a:ext>
            </a:extLst>
          </p:cNvPr>
          <p:cNvCxnSpPr>
            <a:stCxn id="5" idx="3"/>
            <a:endCxn id="7" idx="1"/>
          </p:cNvCxnSpPr>
          <p:nvPr/>
        </p:nvCxnSpPr>
        <p:spPr>
          <a:xfrm flipV="1">
            <a:off x="9589494" y="2405559"/>
            <a:ext cx="25184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7311A6F1-A08F-2249-949B-0E9672412E68}"/>
              </a:ext>
            </a:extLst>
          </p:cNvPr>
          <p:cNvCxnSpPr>
            <a:stCxn id="7" idx="2"/>
            <a:endCxn id="8" idx="0"/>
          </p:cNvCxnSpPr>
          <p:nvPr/>
        </p:nvCxnSpPr>
        <p:spPr>
          <a:xfrm>
            <a:off x="10841979" y="2718020"/>
            <a:ext cx="0" cy="2229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932E679D-06DD-4EA1-88CB-2DCC46EAA5FE}"/>
              </a:ext>
            </a:extLst>
          </p:cNvPr>
          <p:cNvCxnSpPr>
            <a:stCxn id="8" idx="2"/>
            <a:endCxn id="9" idx="0"/>
          </p:cNvCxnSpPr>
          <p:nvPr/>
        </p:nvCxnSpPr>
        <p:spPr>
          <a:xfrm>
            <a:off x="10841979" y="3565926"/>
            <a:ext cx="0" cy="2044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Alternative Process 15">
            <a:extLst>
              <a:ext uri="{FF2B5EF4-FFF2-40B4-BE49-F238E27FC236}">
                <a16:creationId xmlns:a16="http://schemas.microsoft.com/office/drawing/2014/main" id="{13C815FD-B4B6-B74B-68CA-D65855CDFFDC}"/>
              </a:ext>
            </a:extLst>
          </p:cNvPr>
          <p:cNvSpPr/>
          <p:nvPr/>
        </p:nvSpPr>
        <p:spPr>
          <a:xfrm>
            <a:off x="9841336" y="4599649"/>
            <a:ext cx="2001286" cy="624923"/>
          </a:xfrm>
          <a:prstGeom prst="flowChartAlternateProcess">
            <a:avLst/>
          </a:prstGeom>
          <a:solidFill>
            <a:srgbClr val="0948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DataFrame</a:t>
            </a:r>
            <a:endParaRPr lang="en-US" dirty="0"/>
          </a:p>
        </p:txBody>
      </p:sp>
      <p:cxnSp>
        <p:nvCxnSpPr>
          <p:cNvPr id="17" name="Straight Arrow Connector 16">
            <a:extLst>
              <a:ext uri="{FF2B5EF4-FFF2-40B4-BE49-F238E27FC236}">
                <a16:creationId xmlns:a16="http://schemas.microsoft.com/office/drawing/2014/main" id="{CAE89583-596D-CD07-6A8E-16771F42408A}"/>
              </a:ext>
            </a:extLst>
          </p:cNvPr>
          <p:cNvCxnSpPr>
            <a:endCxn id="16" idx="0"/>
          </p:cNvCxnSpPr>
          <p:nvPr/>
        </p:nvCxnSpPr>
        <p:spPr>
          <a:xfrm>
            <a:off x="10841979" y="4395249"/>
            <a:ext cx="0" cy="2044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28638</TotalTime>
  <Words>1560</Words>
  <Application>Microsoft Macintosh PowerPoint</Application>
  <PresentationFormat>Widescreen</PresentationFormat>
  <Paragraphs>241</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Justin Choi</cp:lastModifiedBy>
  <cp:revision>201</cp:revision>
  <dcterms:created xsi:type="dcterms:W3CDTF">2021-04-29T18:58:34Z</dcterms:created>
  <dcterms:modified xsi:type="dcterms:W3CDTF">2025-02-08T05:52:32Z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